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6" r:id="rId4"/>
    <p:sldMasterId id="2147483767" r:id="rId5"/>
    <p:sldMasterId id="21474837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DM Sans Medium"/>
      <p:regular r:id="rId33"/>
      <p:bold r:id="rId34"/>
      <p:italic r:id="rId35"/>
      <p:boldItalic r:id="rId36"/>
    </p:embeddedFont>
    <p:embeddedFont>
      <p:font typeface="Young Serif"/>
      <p:regular r:id="rId37"/>
    </p:embeddedFont>
    <p:embeddedFont>
      <p:font typeface="Della Respira"/>
      <p:regular r:id="rId38"/>
    </p:embeddedFont>
    <p:embeddedFont>
      <p:font typeface="DM Sans Light"/>
      <p:regular r:id="rId39"/>
      <p:bold r:id="rId40"/>
      <p:italic r:id="rId41"/>
      <p:boldItalic r:id="rId42"/>
    </p:embeddedFont>
    <p:embeddedFont>
      <p:font typeface="Rubik"/>
      <p:regular r:id="rId43"/>
      <p:bold r:id="rId44"/>
      <p:italic r:id="rId45"/>
      <p:boldItalic r:id="rId46"/>
    </p:embeddedFont>
    <p:embeddedFont>
      <p:font typeface="Rubik SemiBold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  <p:embeddedFont>
      <p:font typeface="Merriweather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Light-bold.fntdata"/><Relationship Id="rId42" Type="http://schemas.openxmlformats.org/officeDocument/2006/relationships/font" Target="fonts/DMSansLight-boldItalic.fntdata"/><Relationship Id="rId41" Type="http://schemas.openxmlformats.org/officeDocument/2006/relationships/font" Target="fonts/DMSansLight-italic.fntdata"/><Relationship Id="rId44" Type="http://schemas.openxmlformats.org/officeDocument/2006/relationships/font" Target="fonts/Rubik-bold.fntdata"/><Relationship Id="rId43" Type="http://schemas.openxmlformats.org/officeDocument/2006/relationships/font" Target="fonts/Rubik-regular.fntdata"/><Relationship Id="rId46" Type="http://schemas.openxmlformats.org/officeDocument/2006/relationships/font" Target="fonts/Rubik-boldItalic.fntdata"/><Relationship Id="rId45" Type="http://schemas.openxmlformats.org/officeDocument/2006/relationships/font" Target="fonts/Rubik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ubikSemiBold-bold.fntdata"/><Relationship Id="rId47" Type="http://schemas.openxmlformats.org/officeDocument/2006/relationships/font" Target="fonts/RubikSemiBold-regular.fntdata"/><Relationship Id="rId49" Type="http://schemas.openxmlformats.org/officeDocument/2006/relationships/font" Target="fonts/Rubik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DMSansMedium-regular.fntdata"/><Relationship Id="rId32" Type="http://schemas.openxmlformats.org/officeDocument/2006/relationships/slide" Target="slides/slide25.xml"/><Relationship Id="rId35" Type="http://schemas.openxmlformats.org/officeDocument/2006/relationships/font" Target="fonts/DMSansMedium-italic.fntdata"/><Relationship Id="rId34" Type="http://schemas.openxmlformats.org/officeDocument/2006/relationships/font" Target="fonts/DMSansMedium-bold.fntdata"/><Relationship Id="rId37" Type="http://schemas.openxmlformats.org/officeDocument/2006/relationships/font" Target="fonts/YoungSerif-regular.fntdata"/><Relationship Id="rId36" Type="http://schemas.openxmlformats.org/officeDocument/2006/relationships/font" Target="fonts/DMSansMedium-boldItalic.fntdata"/><Relationship Id="rId39" Type="http://schemas.openxmlformats.org/officeDocument/2006/relationships/font" Target="fonts/DMSansLight-regular.fntdata"/><Relationship Id="rId38" Type="http://schemas.openxmlformats.org/officeDocument/2006/relationships/font" Target="fonts/DellaRespira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DMSans-regular.fntdata"/><Relationship Id="rId50" Type="http://schemas.openxmlformats.org/officeDocument/2006/relationships/font" Target="fonts/RubikSemiBold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4.xml"/><Relationship Id="rId55" Type="http://schemas.openxmlformats.org/officeDocument/2006/relationships/font" Target="fonts/Merriweather-regular.fntdata"/><Relationship Id="rId10" Type="http://schemas.openxmlformats.org/officeDocument/2006/relationships/slide" Target="slides/slide3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6.xml"/><Relationship Id="rId57" Type="http://schemas.openxmlformats.org/officeDocument/2006/relationships/font" Target="fonts/Merriweather-italic.fntdata"/><Relationship Id="rId12" Type="http://schemas.openxmlformats.org/officeDocument/2006/relationships/slide" Target="slides/slide5.xml"/><Relationship Id="rId56" Type="http://schemas.openxmlformats.org/officeDocument/2006/relationships/font" Target="fonts/Merriweather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Merriweather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bb653b4ea3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bb653b4ea3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bb653b4ea3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bb653b4ea3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bb653b4ea3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bb653b4ea3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bb653b4ea3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bb653b4ea3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bb653b4ea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bb653b4ea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bb653b4ea3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bb653b4ea3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bb653b4ea3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bb653b4ea3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bb653b4ea3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bb653b4ea3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bb653b4ea3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bb653b4ea3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bb653b4ea3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bb653b4ea3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bb653b4ea3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bb653b4ea3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bb653b4ea3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bb653b4ea3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bb653b4ea3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bb653b4ea3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bb653b4ea3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bb653b4ea3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bb653b4ea3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bb653b4ea3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bb653b4ea3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bb653b4ea3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bdbcb33c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bdbcb33c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bb653b4ea3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bb653b4ea3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bb653b4ea3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bb653b4ea3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bb653b4ea3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bb653b4ea3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bb653b4ea3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bb653b4ea3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bb653b4ea3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bb653b4ea3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bb653b4ea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bb653b4ea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bb653b4ea3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bb653b4ea3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bb653b4ea3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bb653b4ea3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Alt">
  <p:cSld name="CUSTOM_7_1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>
            <p:ph idx="2" type="pic"/>
          </p:nvPr>
        </p:nvSpPr>
        <p:spPr>
          <a:xfrm>
            <a:off x="2547100" y="1159275"/>
            <a:ext cx="6326700" cy="3705000"/>
          </a:xfrm>
          <a:prstGeom prst="roundRect">
            <a:avLst>
              <a:gd fmla="val 6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09" name="Google Shape;109;p11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1" name="Google Shape;111;p11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8" name="Google Shape;70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10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0" name="Google Shape;710;p10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1" name="Google Shape;711;p10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2" name="Google Shape;712;p10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3" name="Google Shape;713;p10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14" name="Google Shape;714;p10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17" name="Google Shape;717;p10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18" name="Google Shape;718;p10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10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3" name="Google Shape;723;p10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24" name="Google Shape;724;p10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25" name="Google Shape;725;p10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26" name="Google Shape;726;p10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10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0" name="Google Shape;730;p10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1" name="Google Shape;731;p10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2" name="Google Shape;732;p10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3" name="Google Shape;733;p10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4" name="Google Shape;734;p10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5" name="Google Shape;735;p10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10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9" name="Google Shape;739;p10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40" name="Google Shape;740;p10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41" name="Google Shape;741;p10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42" name="Google Shape;742;p10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3" name="Google Shape;743;p10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4" name="Google Shape;744;p10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5" name="Google Shape;745;p10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6" name="Google Shape;746;p10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9" name="Google Shape;749;p10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10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10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2" name="Google Shape;75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4" name="Google Shape;754;p10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5" name="Google Shape;755;p10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8" name="Google Shape;758;p10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9" name="Google Shape;759;p10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60" name="Google Shape;760;p10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1" name="Google Shape;761;p10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62" name="Google Shape;762;p10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3" name="Google Shape;763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65" name="Google Shape;765;p10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6" name="Google Shape;766;p10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7" name="Google Shape;767;p10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770" name="Google Shape;77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11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Google Shape;774;p11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11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6" name="Google Shape;776;p11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7" name="Google Shape;777;p11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11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11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80" name="Google Shape;780;p11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Google Shape;781;p11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11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112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112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7" name="Google Shape;787;p11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Editable">
  <p:cSld name="CUSTOM_7_1_1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>
            <p:ph idx="2" type="pic"/>
          </p:nvPr>
        </p:nvSpPr>
        <p:spPr>
          <a:xfrm>
            <a:off x="4672600" y="1159275"/>
            <a:ext cx="4201200" cy="3705000"/>
          </a:xfrm>
          <a:prstGeom prst="roundRect">
            <a:avLst>
              <a:gd fmla="val 62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16" name="Google Shape;116;p12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8" name="Google Shape;118;p12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113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1" name="Google Shape;791;p11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2" name="Google Shape;792;p113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793" name="Google Shape;793;p113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4" name="Google Shape;794;p113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5" name="Google Shape;795;p113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6" name="Google Shape;796;p113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7" name="Google Shape;797;p113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0" name="Google Shape;800;p11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1" name="Google Shape;801;p11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02" name="Google Shape;802;p114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3" name="Google Shape;803;p114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4" name="Google Shape;804;p114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5" name="Google Shape;805;p1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8" name="Google Shape;808;p11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9" name="Google Shape;809;p115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10" name="Google Shape;810;p115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1" name="Google Shape;811;p115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812" name="Google Shape;812;p115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3" name="Google Shape;813;p115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4" name="Google Shape;814;p1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7" name="Google Shape;817;p11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8" name="Google Shape;818;p116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19" name="Google Shape;819;p116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0" name="Google Shape;820;p116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116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2" name="Google Shape;822;p116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3" name="Google Shape;823;p116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24" name="Google Shape;824;p116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25" name="Google Shape;825;p1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8" name="Google Shape;828;p11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9" name="Google Shape;829;p117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Google Shape;830;p117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31" name="Google Shape;831;p117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32" name="Google Shape;832;p117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33" name="Google Shape;833;p117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4" name="Google Shape;834;p117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117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6" name="Google Shape;836;p1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9" name="Google Shape;839;p11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40" name="Google Shape;840;p11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841" name="Google Shape;841;p118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42" name="Google Shape;842;p118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43" name="Google Shape;843;p118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44" name="Google Shape;844;p118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5" name="Google Shape;845;p118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6" name="Google Shape;846;p118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47" name="Google Shape;847;p1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9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0" name="Google Shape;850;p11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1" name="Google Shape;851;p119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p1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119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54" name="Google Shape;854;p119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5" name="Google Shape;855;p119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6" name="Google Shape;856;p119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7" name="Google Shape;857;p119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58" name="Google Shape;858;p119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9" name="Google Shape;859;p119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0" name="Google Shape;860;p119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1" name="Google Shape;861;p119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62" name="Google Shape;862;p119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3" name="Google Shape;863;p119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4" name="Google Shape;864;p119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0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867" name="Google Shape;867;p120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8" name="Google Shape;868;p1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2">
  <p:cSld name="CUSTOM_8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>
            <p:ph idx="2" type="pic"/>
          </p:nvPr>
        </p:nvSpPr>
        <p:spPr>
          <a:xfrm>
            <a:off x="677740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3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24" name="Google Shape;124;p13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26" name="Google Shape;126;p13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3">
  <p:cSld name="CUSTOM_9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>
            <p:ph idx="2" type="pic"/>
          </p:nvPr>
        </p:nvSpPr>
        <p:spPr>
          <a:xfrm>
            <a:off x="27495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4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32" name="Google Shape;132;p14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4" name="Google Shape;134;p14"/>
          <p:cNvSpPr txBox="1"/>
          <p:nvPr>
            <p:ph idx="3" type="subTitle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4">
  <p:cSld name="CUSTOM_10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15"/>
          <p:cNvSpPr/>
          <p:nvPr>
            <p:ph idx="2" type="pic"/>
          </p:nvPr>
        </p:nvSpPr>
        <p:spPr>
          <a:xfrm>
            <a:off x="677740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40" name="Google Shape;140;p15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6" name="Google Shape;146;p16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7" name="Google Shape;147;p16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6">
  <p:cSld name="CUSTOM_12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17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17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57" name="Google Shape;157;p17"/>
          <p:cNvSpPr txBox="1"/>
          <p:nvPr>
            <p:ph idx="3" type="subTitle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">
  <p:cSld name="CUSTOM_13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>
            <p:ph idx="2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2" name="Google Shape;162;p1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 2">
  <p:cSld name="CUSTOM_14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168" name="Google Shape;168;p19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9" name="Google Shape;169;p19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70" name="Google Shape;170;p19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" name="Google Shape;179;p19"/>
          <p:cNvSpPr/>
          <p:nvPr>
            <p:ph idx="7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CUSTOM_15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>
            <p:ph idx="2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0"/>
          <p:cNvSpPr/>
          <p:nvPr>
            <p:ph idx="3" type="pic"/>
          </p:nvPr>
        </p:nvSpPr>
        <p:spPr>
          <a:xfrm>
            <a:off x="274950" y="323522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0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 with Names">
  <p:cSld name="CUSTOM_15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>
            <p:ph idx="2" type="pic"/>
          </p:nvPr>
        </p:nvSpPr>
        <p:spPr>
          <a:xfrm>
            <a:off x="274950" y="3235225"/>
            <a:ext cx="4191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1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fmla="val 1692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>
            <p:ph idx="3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">
  <p:cSld name="CUSTOM_17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8"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" name="Google Shape;204;p2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14" name="Google Shape;214;p27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2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4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4676850" y="1342250"/>
            <a:ext cx="4201200" cy="3510600"/>
          </a:xfrm>
          <a:prstGeom prst="roundRect">
            <a:avLst>
              <a:gd fmla="val 577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8" name="Google Shape;228;p31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6" name="Google Shape;236;p32"/>
          <p:cNvSpPr txBox="1"/>
          <p:nvPr>
            <p:ph idx="2" type="subTitle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7" name="Google Shape;237;p32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9" name="Google Shape;239;p32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0" name="Google Shape;240;p32"/>
          <p:cNvSpPr txBox="1"/>
          <p:nvPr>
            <p:ph idx="4" type="subTitle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1" name="Google Shape;241;p32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32"/>
          <p:cNvSpPr txBox="1"/>
          <p:nvPr>
            <p:ph idx="5" type="subTitle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3" name="Google Shape;243;p32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4" name="Google Shape;244;p32"/>
          <p:cNvSpPr txBox="1"/>
          <p:nvPr>
            <p:ph idx="6" type="subTitle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33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3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8"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6" name="Google Shape;256;p3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58" name="Google Shape;258;p34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0" name="Google Shape;260;p34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1" name="Google Shape;261;p34"/>
          <p:cNvSpPr txBox="1"/>
          <p:nvPr>
            <p:ph idx="4" type="subTitle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9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5" name="Google Shape;265;p3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8" name="Google Shape;268;p35"/>
          <p:cNvSpPr txBox="1"/>
          <p:nvPr>
            <p:ph idx="2" type="subTitle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9" name="Google Shape;269;p35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0" name="Google Shape;270;p35"/>
          <p:cNvSpPr txBox="1"/>
          <p:nvPr>
            <p:ph idx="3" type="body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5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2" name="Google Shape;272;p35"/>
          <p:cNvSpPr txBox="1"/>
          <p:nvPr>
            <p:ph idx="4" type="subTitle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73" name="Google Shape;273;p35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4" name="Google Shape;274;p35"/>
          <p:cNvSpPr txBox="1"/>
          <p:nvPr>
            <p:ph idx="5" type="body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6" name="Google Shape;276;p35"/>
          <p:cNvSpPr txBox="1"/>
          <p:nvPr>
            <p:ph idx="6" type="subTitle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0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3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82" name="Google Shape;282;p36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36"/>
          <p:cNvSpPr txBox="1"/>
          <p:nvPr>
            <p:ph idx="2" type="subTitle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4" name="Google Shape;284;p36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5" name="Google Shape;285;p36"/>
          <p:cNvSpPr txBox="1"/>
          <p:nvPr>
            <p:ph idx="3" type="body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6" name="Google Shape;286;p36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7" name="Google Shape;287;p36"/>
          <p:cNvSpPr txBox="1"/>
          <p:nvPr>
            <p:ph idx="4" type="subTitle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9" name="Google Shape;289;p36"/>
          <p:cNvSpPr txBox="1"/>
          <p:nvPr>
            <p:ph idx="5" type="body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0" name="Google Shape;290;p36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1" name="Google Shape;291;p36"/>
          <p:cNvSpPr txBox="1"/>
          <p:nvPr>
            <p:ph idx="6" type="subTitle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92" name="Google Shape;292;p36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3" name="Google Shape;293;p36"/>
          <p:cNvSpPr txBox="1"/>
          <p:nvPr>
            <p:ph idx="7" type="body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5" name="Google Shape;295;p36"/>
          <p:cNvSpPr txBox="1"/>
          <p:nvPr>
            <p:ph idx="8" type="subTitle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CUSTOM_3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>
            <p:ph idx="2" type="pic"/>
          </p:nvPr>
        </p:nvSpPr>
        <p:spPr>
          <a:xfrm>
            <a:off x="274950" y="1352225"/>
            <a:ext cx="85989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2">
    <p:bg>
      <p:bgPr>
        <a:solidFill>
          <a:schemeClr val="dk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2" name="Google Shape;302;p38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4" name="Google Shape;304;p3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06" name="Google Shape;306;p38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08" name="Google Shape;308;p38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9" name="Google Shape;309;p38"/>
          <p:cNvSpPr txBox="1"/>
          <p:nvPr>
            <p:ph idx="3" type="subTitle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0" name="Google Shape;310;p38"/>
          <p:cNvSpPr/>
          <p:nvPr>
            <p:ph idx="4" type="pic"/>
          </p:nvPr>
        </p:nvSpPr>
        <p:spPr>
          <a:xfrm>
            <a:off x="274950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8"/>
          <p:cNvSpPr txBox="1"/>
          <p:nvPr>
            <p:ph idx="5" type="body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2" name="Google Shape;312;p38"/>
          <p:cNvSpPr/>
          <p:nvPr>
            <p:ph idx="6" type="pic"/>
          </p:nvPr>
        </p:nvSpPr>
        <p:spPr>
          <a:xfrm>
            <a:off x="4672575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3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39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7" name="Google Shape;317;p3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3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19" name="Google Shape;319;p39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0" name="Google Shape;320;p39"/>
          <p:cNvSpPr txBox="1"/>
          <p:nvPr>
            <p:ph idx="2" type="subTitle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1" name="Google Shape;321;p39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2" name="Google Shape;322;p39"/>
          <p:cNvSpPr txBox="1"/>
          <p:nvPr>
            <p:ph idx="3" type="subTitle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3" name="Google Shape;323;p39"/>
          <p:cNvSpPr/>
          <p:nvPr>
            <p:ph idx="4" type="pic"/>
          </p:nvPr>
        </p:nvSpPr>
        <p:spPr>
          <a:xfrm>
            <a:off x="2749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"/>
          <p:cNvSpPr txBox="1"/>
          <p:nvPr>
            <p:ph idx="5" type="body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5" name="Google Shape;325;p39"/>
          <p:cNvSpPr/>
          <p:nvPr>
            <p:ph idx="6" type="pic"/>
          </p:nvPr>
        </p:nvSpPr>
        <p:spPr>
          <a:xfrm>
            <a:off x="31853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9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7" name="Google Shape;327;p39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8" name="Google Shape;328;p39"/>
          <p:cNvSpPr txBox="1"/>
          <p:nvPr>
            <p:ph idx="7" type="subTitle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8" type="body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0" name="Google Shape;330;p39"/>
          <p:cNvSpPr/>
          <p:nvPr>
            <p:ph idx="9" type="pic"/>
          </p:nvPr>
        </p:nvSpPr>
        <p:spPr>
          <a:xfrm>
            <a:off x="609576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>
            <p:ph idx="2" type="pic"/>
          </p:nvPr>
        </p:nvSpPr>
        <p:spPr>
          <a:xfrm>
            <a:off x="274950" y="273750"/>
            <a:ext cx="8598900" cy="45960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and Assigned Sections">
  <p:cSld name="CUSTOM_2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" name="Google Shape;29;p5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5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" name="Google Shape;35;p5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subTitle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subTitle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2" name="Google Shape;42;p5"/>
          <p:cNvSpPr txBox="1"/>
          <p:nvPr>
            <p:ph idx="7" type="subTitle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4" name="Google Shape;44;p5"/>
          <p:cNvSpPr txBox="1"/>
          <p:nvPr>
            <p:ph idx="9" type="subTitle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5" name="Google Shape;45;p5"/>
          <p:cNvSpPr/>
          <p:nvPr>
            <p:ph idx="13" type="pic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5"/>
          <p:cNvSpPr/>
          <p:nvPr>
            <p:ph idx="14" type="pic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5"/>
          <p:cNvSpPr/>
          <p:nvPr>
            <p:ph idx="15" type="pic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>
            <p:ph idx="2" type="pic"/>
          </p:nvPr>
        </p:nvSpPr>
        <p:spPr>
          <a:xfrm>
            <a:off x="7186900" y="1350138"/>
            <a:ext cx="16857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1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37" name="Google Shape;337;p41"/>
          <p:cNvSpPr/>
          <p:nvPr>
            <p:ph idx="3" type="pic"/>
          </p:nvPr>
        </p:nvSpPr>
        <p:spPr>
          <a:xfrm>
            <a:off x="27365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1"/>
          <p:cNvSpPr/>
          <p:nvPr>
            <p:ph idx="4" type="pic"/>
          </p:nvPr>
        </p:nvSpPr>
        <p:spPr>
          <a:xfrm>
            <a:off x="1998688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1"/>
          <p:cNvSpPr/>
          <p:nvPr>
            <p:ph idx="5" type="pic"/>
          </p:nvPr>
        </p:nvSpPr>
        <p:spPr>
          <a:xfrm>
            <a:off x="3723713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1"/>
          <p:cNvSpPr/>
          <p:nvPr>
            <p:ph idx="6" type="pic"/>
          </p:nvPr>
        </p:nvSpPr>
        <p:spPr>
          <a:xfrm>
            <a:off x="545530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1"/>
          <p:cNvSpPr/>
          <p:nvPr>
            <p:ph idx="7" type="pic"/>
          </p:nvPr>
        </p:nvSpPr>
        <p:spPr>
          <a:xfrm>
            <a:off x="27365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1"/>
          <p:cNvSpPr/>
          <p:nvPr>
            <p:ph idx="8" type="pic"/>
          </p:nvPr>
        </p:nvSpPr>
        <p:spPr>
          <a:xfrm>
            <a:off x="1998688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1"/>
          <p:cNvSpPr/>
          <p:nvPr>
            <p:ph idx="9" type="pic"/>
          </p:nvPr>
        </p:nvSpPr>
        <p:spPr>
          <a:xfrm>
            <a:off x="3723713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1"/>
          <p:cNvSpPr/>
          <p:nvPr>
            <p:ph idx="13" type="pic"/>
          </p:nvPr>
        </p:nvSpPr>
        <p:spPr>
          <a:xfrm>
            <a:off x="545530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56" name="Google Shape;56;p6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7" name="Google Shape;57;p6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8" name="Google Shape;58;p6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" name="Google Shape;59;p6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5" name="Google Shape;385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7" name="Google Shape;397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8" name="Google Shape;398;p5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9" name="Google Shape;399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5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5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5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2" name="Google Shape;432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1">
  <p:cSld name="CUSTOM_4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4676850" y="279050"/>
            <a:ext cx="4201200" cy="4573800"/>
          </a:xfrm>
          <a:prstGeom prst="roundRect">
            <a:avLst>
              <a:gd fmla="val 4826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fmla="val 25275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78" name="Google Shape;78;p7"/>
          <p:cNvSpPr txBox="1"/>
          <p:nvPr>
            <p:ph idx="3" type="subTitle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0" name="Google Shape;46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1" name="Google Shape;4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67" name="Google Shape;46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3" name="Google Shape;48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7" name="Google Shape;487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8" name="Google Shape;488;p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92" name="Google Shape;49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6" name="Google Shape;49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2">
  <p:cSld name="CUSTOM_5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>
            <p:ph idx="2" type="pic"/>
          </p:nvPr>
        </p:nvSpPr>
        <p:spPr>
          <a:xfrm>
            <a:off x="6781525" y="279050"/>
            <a:ext cx="2096400" cy="4573800"/>
          </a:xfrm>
          <a:prstGeom prst="roundRect">
            <a:avLst>
              <a:gd fmla="val 965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" name="Google Shape;83;p8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6" name="Google Shape;86;p8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7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7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7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7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7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7" name="Google Shape;507;p7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10" name="Google Shape;510;p7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7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7" name="Google Shape;517;p7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8" name="Google Shape;518;p7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7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7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7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7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6" name="Google Shape;526;p7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7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7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7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2" name="Google Shape;532;p7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3" name="Google Shape;533;p7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4" name="Google Shape;534;p7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5" name="Google Shape;535;p7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6" name="Google Shape;536;p7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7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8" name="Google Shape;538;p7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9" name="Google Shape;539;p7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42" name="Google Shape;54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7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7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7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9" name="Google Shape;54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51" name="Google Shape;551;p7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2" name="Google Shape;552;p7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5" name="Google Shape;555;p8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8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8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8" name="Google Shape;558;p8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8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0" name="Google Shape;56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62" name="Google Shape;562;p8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3" name="Google Shape;563;p8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4" name="Google Shape;564;p8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3">
  <p:cSld name="CUSTOM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1" name="Google Shape;91;p9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8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8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8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8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8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8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8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77" name="Google Shape;577;p8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8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8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8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8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8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585" name="Google Shape;585;p8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" name="Google Shape;58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8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0" name="Google Shape;590;p8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1" name="Google Shape;591;p8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2" name="Google Shape;592;p8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3" name="Google Shape;593;p8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8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98" name="Google Shape;598;p8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9" name="Google Shape;599;p8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8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03" name="Google Shape;603;p8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8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8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10" name="Google Shape;610;p8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8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8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8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17" name="Google Shape;617;p8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8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8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8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5" name="Google Shape;625;p8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26" name="Google Shape;626;p8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9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0" name="Google Shape;630;p9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1" name="Google Shape;631;p9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2" name="Google Shape;632;p9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3" name="Google Shape;633;p9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4" name="Google Shape;634;p9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0" name="Google Shape;640;p9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1" name="Google Shape;641;p9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2" name="Google Shape;642;p9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3" name="Google Shape;643;p9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4" name="Google Shape;644;p9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5" name="Google Shape;645;p9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6" name="Google Shape;646;p9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7" name="Google Shape;647;p9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8" name="Google Shape;648;p9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9" name="Google Shape;649;p9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0" name="Google Shape;650;p9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1" name="Google Shape;651;p9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2" name="Google Shape;652;p9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3" name="Google Shape;653;p9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4" name="Google Shape;654;p9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5" name="Google Shape;655;p9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6" name="Google Shape;656;p9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57" name="Google Shape;657;p9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9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9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">
  <p:cSld name="CUSTOM_7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>
            <p:ph idx="2" type="pic"/>
          </p:nvPr>
        </p:nvSpPr>
        <p:spPr>
          <a:xfrm>
            <a:off x="27495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9" name="Google Shape;99;p10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0" name="Google Shape;100;p10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1" name="Google Shape;101;p10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04" name="Google Shape;104;p10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93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669" name="Google Shape;669;p93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0" name="Google Shape;670;p93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3" name="Google Shape;67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6" name="Google Shape;67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77" name="Google Shape;67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80" name="Google Shape;680;p9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1" name="Google Shape;681;p9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2" name="Google Shape;68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85" name="Google Shape;68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8" name="Google Shape;688;p9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9" name="Google Shape;68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2" name="Google Shape;69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0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6" name="Google Shape;696;p10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7" name="Google Shape;697;p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98" name="Google Shape;69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701" name="Google Shape;70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4" name="Google Shape;704;p10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05" name="Google Shape;70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30" Type="http://schemas.openxmlformats.org/officeDocument/2006/relationships/theme" Target="../theme/theme2.xml"/><Relationship Id="rId20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b="1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456" name="Google Shape;456;p6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7" name="Google Shape;45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664" name="Google Shape;664;p92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65" name="Google Shape;665;p9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youtu.be/w5QH4oOOW_U" TargetMode="External"/><Relationship Id="rId4" Type="http://schemas.openxmlformats.org/officeDocument/2006/relationships/hyperlink" Target="https://github.com/kmadhu181090/MS-AI/tree/main/Pathway%20Machine%20Learning%3A%20Theory%20%26%20Hands-On%20Practice%20with%20Python%20Specialization/CSCA%205632%3A%20Unsupervised%20Algorithms%20in%20Machine%20Learn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2"/>
          <p:cNvSpPr txBox="1"/>
          <p:nvPr>
            <p:ph type="ctrTitle"/>
          </p:nvPr>
        </p:nvSpPr>
        <p:spPr>
          <a:xfrm>
            <a:off x="196950" y="223825"/>
            <a:ext cx="80118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Unsupervised Algorithms in Machine Learning</a:t>
            </a:r>
            <a:endParaRPr sz="4800"/>
          </a:p>
        </p:txBody>
      </p:sp>
      <p:sp>
        <p:nvSpPr>
          <p:cNvPr id="875" name="Google Shape;875;p122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CSCA 5632</a:t>
            </a:r>
            <a:endParaRPr sz="2650"/>
          </a:p>
        </p:txBody>
      </p:sp>
      <p:sp>
        <p:nvSpPr>
          <p:cNvPr id="876" name="Google Shape;876;p122"/>
          <p:cNvSpPr txBox="1"/>
          <p:nvPr>
            <p:ph idx="1" type="body"/>
          </p:nvPr>
        </p:nvSpPr>
        <p:spPr>
          <a:xfrm flipH="1" rot="-5215505">
            <a:off x="5886807" y="4540902"/>
            <a:ext cx="72705" cy="1472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Blue and green wave pattern. " id="877" name="Google Shape;877;p12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Scaling</a:t>
            </a:r>
            <a:endParaRPr/>
          </a:p>
        </p:txBody>
      </p:sp>
      <p:sp>
        <p:nvSpPr>
          <p:cNvPr id="947" name="Google Shape;947;p131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Stage 2</a:t>
            </a:r>
            <a:endParaRPr/>
          </a:p>
        </p:txBody>
      </p:sp>
      <p:sp>
        <p:nvSpPr>
          <p:cNvPr id="948" name="Google Shape;948;p131"/>
          <p:cNvSpPr txBox="1"/>
          <p:nvPr>
            <p:ph idx="3" type="body"/>
          </p:nvPr>
        </p:nvSpPr>
        <p:spPr>
          <a:xfrm>
            <a:off x="456400" y="1983350"/>
            <a:ext cx="38037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Recency Frequency and Monetary dataframe creation to prioritize marketing strategies.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Adding columns to RFM dataframe to improve 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9" name="Google Shape;949;p131" title="Screenshot 2026-01-22 234810.png"/>
          <p:cNvPicPr preferRelativeResize="0"/>
          <p:nvPr/>
        </p:nvPicPr>
        <p:blipFill rotWithShape="1">
          <a:blip r:embed="rId3">
            <a:alphaModFix/>
          </a:blip>
          <a:srcRect b="1380" l="0" r="0" t="1371"/>
          <a:stretch/>
        </p:blipFill>
        <p:spPr>
          <a:xfrm>
            <a:off x="180000" y="1704000"/>
            <a:ext cx="8811600" cy="32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3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955" name="Google Shape;955;p132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 - PCA and UMAP</a:t>
            </a:r>
            <a:endParaRPr/>
          </a:p>
        </p:txBody>
      </p:sp>
      <p:sp>
        <p:nvSpPr>
          <p:cNvPr id="956" name="Google Shape;956;p132"/>
          <p:cNvSpPr txBox="1"/>
          <p:nvPr>
            <p:ph idx="3" type="body"/>
          </p:nvPr>
        </p:nvSpPr>
        <p:spPr>
          <a:xfrm>
            <a:off x="456400" y="1983350"/>
            <a:ext cx="38037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Recency Frequency and Monetary dataframe creation to prioritize marketing strategies.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Adding columns to RFM dataframe to improve 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7" name="Google Shape;95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00" y="1752000"/>
            <a:ext cx="4235901" cy="31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332001" cy="1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3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964" name="Google Shape;964;p133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Algorithm</a:t>
            </a:r>
            <a:endParaRPr/>
          </a:p>
        </p:txBody>
      </p:sp>
      <p:sp>
        <p:nvSpPr>
          <p:cNvPr id="965" name="Google Shape;965;p133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966" name="Google Shape;966;p133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Merriweather"/>
                <a:ea typeface="Merriweather"/>
                <a:cs typeface="Merriweather"/>
                <a:sym typeface="Merriweather"/>
              </a:rPr>
              <a:t>Analysis:</a:t>
            </a:r>
            <a:endParaRPr sz="16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k value found using: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Elbow Method (k=3)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Silhouette Score (for k=3 , score = 0.32142239788983323)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DB Score (for k=4 , according to the plot above )</a:t>
            </a:r>
            <a:endParaRPr sz="16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7" name="Google Shape;96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0" y="1762300"/>
            <a:ext cx="4229400" cy="31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000"/>
          </a:p>
        </p:txBody>
      </p:sp>
      <p:sp>
        <p:nvSpPr>
          <p:cNvPr id="973" name="Google Shape;973;p134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Visualization with PCA and UMAP</a:t>
            </a:r>
            <a:endParaRPr/>
          </a:p>
        </p:txBody>
      </p:sp>
      <p:sp>
        <p:nvSpPr>
          <p:cNvPr id="974" name="Google Shape;974;p134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Value and Number Sense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Operations with Whole Numbers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Fractions and Decimals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Geometry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Measurement and Data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Addition</a:t>
            </a:r>
            <a:endParaRPr/>
          </a:p>
        </p:txBody>
      </p:sp>
      <p:sp>
        <p:nvSpPr>
          <p:cNvPr id="975" name="Google Shape;975;p134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Ratios and Proportions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Algebraic Concepts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Word Problems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Subtraction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Multiplication</a:t>
            </a:r>
            <a:endParaRPr/>
          </a:p>
        </p:txBody>
      </p:sp>
      <p:pic>
        <p:nvPicPr>
          <p:cNvPr id="976" name="Google Shape;97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00" y="1682182"/>
            <a:ext cx="4272001" cy="323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000" y="1692462"/>
            <a:ext cx="4272000" cy="321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sp>
        <p:nvSpPr>
          <p:cNvPr id="984" name="Google Shape;984;p135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973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4331">
                <a:latin typeface="Merriweather"/>
                <a:ea typeface="Merriweather"/>
                <a:cs typeface="Merriweather"/>
                <a:sym typeface="Merriweather"/>
              </a:rPr>
              <a:t>In DBSCAN Clustering results,outliers are the data points labelled as -1.</a:t>
            </a:r>
            <a:endParaRPr sz="433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73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4331">
                <a:latin typeface="Merriweather"/>
                <a:ea typeface="Merriweather"/>
                <a:cs typeface="Merriweather"/>
                <a:sym typeface="Merriweather"/>
              </a:rPr>
              <a:t>These are the customers whose RFM behavior doesn't fit into any of the dense clusters DBSCAN identified.</a:t>
            </a:r>
            <a:endParaRPr sz="433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73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4331">
                <a:latin typeface="Merriweather"/>
                <a:ea typeface="Merriweather"/>
                <a:cs typeface="Merriweather"/>
                <a:sym typeface="Merriweather"/>
              </a:rPr>
              <a:t>We can see that only outliers and 1 cluster is formed and that is the reason why Silhouette score is very high.</a:t>
            </a:r>
            <a:endParaRPr sz="433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736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4331">
                <a:latin typeface="Merriweather"/>
                <a:ea typeface="Merriweather"/>
                <a:cs typeface="Merriweather"/>
                <a:sym typeface="Merriweather"/>
              </a:rPr>
              <a:t>This means that DBSCAN didn't predict useful customer segments and only a dense group is formed.</a:t>
            </a:r>
            <a:endParaRPr sz="433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81481"/>
              <a:buNone/>
            </a:pPr>
            <a:r>
              <a:t/>
            </a:r>
            <a:endParaRPr/>
          </a:p>
        </p:txBody>
      </p:sp>
      <p:pic>
        <p:nvPicPr>
          <p:cNvPr id="985" name="Google Shape;98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000" y="1776000"/>
            <a:ext cx="4176001" cy="3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991" name="Google Shape;991;p136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 - Agglomerative</a:t>
            </a:r>
            <a:endParaRPr/>
          </a:p>
        </p:txBody>
      </p:sp>
      <p:sp>
        <p:nvSpPr>
          <p:cNvPr id="992" name="Google Shape;992;p136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993" name="Google Shape;993;p136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561">
                <a:latin typeface="Merriweather"/>
                <a:ea typeface="Merriweather"/>
                <a:cs typeface="Merriweather"/>
                <a:sym typeface="Merriweather"/>
              </a:rPr>
              <a:t>Based on the visual selection of this denodram,the most significant groupings are</a:t>
            </a:r>
            <a:endParaRPr sz="156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7723" lvl="0" marL="457200" rtl="0" algn="l">
              <a:spcBef>
                <a:spcPts val="1200"/>
              </a:spcBef>
              <a:spcAft>
                <a:spcPts val="0"/>
              </a:spcAft>
              <a:buSzPts val="1561"/>
              <a:buFont typeface="Merriweather"/>
              <a:buChar char="●"/>
            </a:pPr>
            <a:r>
              <a:rPr lang="en" sz="1561">
                <a:latin typeface="Merriweather"/>
                <a:ea typeface="Merriweather"/>
                <a:cs typeface="Merriweather"/>
                <a:sym typeface="Merriweather"/>
              </a:rPr>
              <a:t>3-Cluster Selection</a:t>
            </a:r>
            <a:endParaRPr sz="156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ts val="1561"/>
              <a:buFont typeface="Merriweather"/>
              <a:buChar char="●"/>
            </a:pPr>
            <a:r>
              <a:rPr lang="en" sz="1561">
                <a:latin typeface="Merriweather"/>
                <a:ea typeface="Merriweather"/>
                <a:cs typeface="Merriweather"/>
                <a:sym typeface="Merriweather"/>
              </a:rPr>
              <a:t>4-Cluster Selection </a:t>
            </a:r>
            <a:endParaRPr sz="156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7723" lvl="0" marL="457200" rtl="0" algn="l">
              <a:spcBef>
                <a:spcPts val="0"/>
              </a:spcBef>
              <a:spcAft>
                <a:spcPts val="0"/>
              </a:spcAft>
              <a:buSzPts val="1561"/>
              <a:buFont typeface="Merriweather"/>
              <a:buChar char="●"/>
            </a:pPr>
            <a:r>
              <a:rPr lang="en" sz="1561">
                <a:latin typeface="Merriweather"/>
                <a:ea typeface="Merriweather"/>
                <a:cs typeface="Merriweather"/>
                <a:sym typeface="Merriweather"/>
              </a:rPr>
              <a:t>2 -Cluster selection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50">
                <a:latin typeface="Merriweather"/>
                <a:ea typeface="Merriweather"/>
                <a:cs typeface="Merriweather"/>
                <a:sym typeface="Merriweather"/>
              </a:rPr>
              <a:t>According to Silhouette score, k=2/3 can be chosen.</a:t>
            </a:r>
            <a:endParaRPr sz="15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4" name="Google Shape;99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0" y="1762300"/>
            <a:ext cx="4229399" cy="31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3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1000" name="Google Shape;1000;p137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Clustering</a:t>
            </a:r>
            <a:endParaRPr/>
          </a:p>
        </p:txBody>
      </p:sp>
      <p:sp>
        <p:nvSpPr>
          <p:cNvPr id="1001" name="Google Shape;1001;p137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1002" name="Google Shape;1002;p137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00" y="1668000"/>
            <a:ext cx="8723302" cy="32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1009" name="Google Shape;1009;p138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Visualization on PCA and UMAP</a:t>
            </a:r>
            <a:endParaRPr/>
          </a:p>
        </p:txBody>
      </p:sp>
      <p:sp>
        <p:nvSpPr>
          <p:cNvPr id="1010" name="Google Shape;1010;p138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1011" name="Google Shape;1011;p138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0" y="1763750"/>
            <a:ext cx="4283601" cy="3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00" y="1762300"/>
            <a:ext cx="4229401" cy="3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Unsupervised Learning Techniques</a:t>
            </a:r>
            <a:endParaRPr sz="3300"/>
          </a:p>
        </p:txBody>
      </p:sp>
      <p:sp>
        <p:nvSpPr>
          <p:cNvPr id="1019" name="Google Shape;1019;p139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HDBSCAN </a:t>
            </a:r>
            <a:endParaRPr/>
          </a:p>
        </p:txBody>
      </p:sp>
      <p:sp>
        <p:nvSpPr>
          <p:cNvPr id="1020" name="Google Shape;1020;p139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1021" name="Google Shape;1021;p139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0" y="1762300"/>
            <a:ext cx="4229400" cy="3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00" y="1762300"/>
            <a:ext cx="4229399" cy="3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Unsupervised Learning Techniques</a:t>
            </a:r>
            <a:endParaRPr sz="3400"/>
          </a:p>
        </p:txBody>
      </p:sp>
      <p:sp>
        <p:nvSpPr>
          <p:cNvPr id="1029" name="Google Shape;1029;p140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Basket Analysis</a:t>
            </a:r>
            <a:endParaRPr/>
          </a:p>
        </p:txBody>
      </p:sp>
      <p:sp>
        <p:nvSpPr>
          <p:cNvPr id="1030" name="Google Shape;1030;p140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1031" name="Google Shape;1031;p140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773900"/>
            <a:ext cx="8784000" cy="3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Retail</a:t>
            </a:r>
            <a:endParaRPr/>
          </a:p>
        </p:txBody>
      </p:sp>
      <p:sp>
        <p:nvSpPr>
          <p:cNvPr id="883" name="Google Shape;883;p123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884" name="Google Shape;884;p123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99">
                <a:latin typeface="Merriweather"/>
                <a:ea typeface="Merriweather"/>
                <a:cs typeface="Merriweather"/>
                <a:sym typeface="Merriweather"/>
              </a:rPr>
              <a:t>This dataset contains transactional data which contains all the transactions between 01/12/2010 to 09/12/2011 for a UK based and registered non-store online retail.</a:t>
            </a:r>
            <a:endParaRPr sz="51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b="1" lang="en" sz="5199" u="sng">
                <a:latin typeface="Merriweather"/>
                <a:ea typeface="Merriweather"/>
                <a:cs typeface="Merriweather"/>
                <a:sym typeface="Merriweather"/>
              </a:rPr>
              <a:t>Main Goal of the project:</a:t>
            </a:r>
            <a:endParaRPr b="1" sz="5199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4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199">
                <a:latin typeface="Merriweather"/>
                <a:ea typeface="Merriweather"/>
                <a:cs typeface="Merriweather"/>
                <a:sym typeface="Merriweather"/>
              </a:rPr>
              <a:t>Understand Customer purchasing behaviour using RFM strategy (Recency/Frequency/Monetary)</a:t>
            </a:r>
            <a:endParaRPr sz="51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4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199">
                <a:latin typeface="Merriweather"/>
                <a:ea typeface="Merriweather"/>
                <a:cs typeface="Merriweather"/>
                <a:sym typeface="Merriweather"/>
              </a:rPr>
              <a:t>Identify distinct customer groups using k-means clustering , HDBSCAN/DBSCAN and hierarchical clustering algorithms.</a:t>
            </a:r>
            <a:endParaRPr sz="51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4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199">
                <a:latin typeface="Merriweather"/>
                <a:ea typeface="Merriweather"/>
                <a:cs typeface="Merriweather"/>
                <a:sym typeface="Merriweather"/>
              </a:rPr>
              <a:t>Detect Outliers (Customers with unusual purchasing patterns)</a:t>
            </a:r>
            <a:endParaRPr sz="51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4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199">
                <a:latin typeface="Merriweather"/>
                <a:ea typeface="Merriweather"/>
                <a:cs typeface="Merriweather"/>
                <a:sym typeface="Merriweather"/>
              </a:rPr>
              <a:t>Providing actionable insights for the marketing teams.</a:t>
            </a:r>
            <a:endParaRPr sz="5199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8148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4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8" name="Google Shape;1038;p141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39" name="Google Shape;1039;p141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0: At Risk/Inactive Customers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1: Champion/Loyal Customers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2: Outliers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40" name="Google Shape;104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25" y="2245763"/>
            <a:ext cx="4324750" cy="2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4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46" name="Google Shape;1046;p142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47" name="Google Shape;1047;p142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</p:spPr>
      </p:sp>
      <p:sp>
        <p:nvSpPr>
          <p:cNvPr id="1048" name="Google Shape;1048;p142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0: Decor Items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1: Seasonal Stuff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2: Outliers</a:t>
            </a:r>
            <a:endParaRPr/>
          </a:p>
        </p:txBody>
      </p:sp>
      <p:pic>
        <p:nvPicPr>
          <p:cNvPr id="1049" name="Google Shape;104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Things to Improve </a:t>
            </a:r>
            <a:endParaRPr/>
          </a:p>
        </p:txBody>
      </p:sp>
      <p:sp>
        <p:nvSpPr>
          <p:cNvPr id="1055" name="Google Shape;1055;p143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264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507">
                <a:latin typeface="Merriweather"/>
                <a:ea typeface="Merriweather"/>
                <a:cs typeface="Merriweather"/>
                <a:sym typeface="Merriweather"/>
              </a:rPr>
              <a:t>Feature engineering enhancements can be done by adding time based features.</a:t>
            </a:r>
            <a:endParaRPr sz="550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26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507">
                <a:latin typeface="Merriweather"/>
                <a:ea typeface="Merriweather"/>
                <a:cs typeface="Merriweather"/>
                <a:sym typeface="Merriweather"/>
              </a:rPr>
              <a:t>Create Pairwise ratios like (Monetary/Frequency) etc.</a:t>
            </a:r>
            <a:endParaRPr sz="550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26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507">
                <a:latin typeface="Merriweather"/>
                <a:ea typeface="Merriweather"/>
                <a:cs typeface="Merriweather"/>
                <a:sym typeface="Merriweather"/>
              </a:rPr>
              <a:t>Dimensionality reduction techniques like t-SNE can be used.They are good for visualizing small datasets with complex structure.</a:t>
            </a:r>
            <a:endParaRPr sz="550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26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507">
                <a:latin typeface="Merriweather"/>
                <a:ea typeface="Merriweather"/>
                <a:cs typeface="Merriweather"/>
                <a:sym typeface="Merriweather"/>
              </a:rPr>
              <a:t>NMF can be done.</a:t>
            </a:r>
            <a:endParaRPr sz="550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264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erriweather"/>
              <a:buChar char="●"/>
            </a:pPr>
            <a:r>
              <a:rPr lang="en" sz="5507">
                <a:latin typeface="Merriweather"/>
                <a:ea typeface="Merriweather"/>
                <a:cs typeface="Merriweather"/>
                <a:sym typeface="Merriweather"/>
              </a:rPr>
              <a:t> Evaluation scores like Davies-Bouldin and Calinski-Harabasz score can be calculated.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61" name="Google Shape;1061;p144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https://medium.com/@hasan.unlu/online-retail-clustering-3bbf860e249b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https://medium.com/@hasan.unlu/online-retail-clustering-3bbf860e249b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https://towardsdatascience.com/market-basket-analysis-with-pandas-246fb8ee10a5/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https://www.geeksforgeeks.org/machine-learning/hdbscan/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https://www.geeksforgeeks.org/data-analysis/principal-component-analysis-pca/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●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https://www.geeksforgeeks.org/machine-learning/hierarchical-clustering/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067" name="Google Shape;1067;p145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168">
                <a:latin typeface="Merriweather"/>
                <a:ea typeface="Merriweather"/>
                <a:cs typeface="Merriweather"/>
                <a:sym typeface="Merriweather"/>
              </a:rPr>
              <a:t>The deliverables for Unsupervised Learning project can be found below:</a:t>
            </a:r>
            <a:endParaRPr sz="5168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b="1" lang="en" sz="5168" u="sng">
                <a:latin typeface="Merriweather"/>
                <a:ea typeface="Merriweather"/>
                <a:cs typeface="Merriweather"/>
                <a:sym typeface="Merriweather"/>
              </a:rPr>
              <a:t>Video Link :</a:t>
            </a:r>
            <a:endParaRPr b="1" sz="5168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168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https://youtu.be/w5QH4oOOW_U</a:t>
            </a:r>
            <a:endParaRPr sz="5168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b="1" lang="en" sz="5168" u="sng">
                <a:latin typeface="Merriweather"/>
                <a:ea typeface="Merriweather"/>
                <a:cs typeface="Merriweather"/>
                <a:sym typeface="Merriweather"/>
              </a:rPr>
              <a:t>GitHub Repository:</a:t>
            </a:r>
            <a:endParaRPr b="1" sz="5168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168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https://github.com/kmadhu181090/MS-AI/tree/main/Pathway%20Machine%20Learning%3A%20Theory%20%26%20Hands-On%20Practice%20with%20Python%20Specialization/CSCA%205632%3A%20Unsupervised%20Algorithms%20in%20Machine%20Learning</a:t>
            </a:r>
            <a:endParaRPr sz="5168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6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descr="Blue and green wave pattern. " id="1073" name="Google Shape;1073;p1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</p:txBody>
      </p:sp>
      <p:sp>
        <p:nvSpPr>
          <p:cNvPr id="890" name="Google Shape;890;p124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b="1" lang="en" sz="5257" u="sng">
                <a:latin typeface="Merriweather"/>
                <a:ea typeface="Merriweather"/>
                <a:cs typeface="Merriweather"/>
                <a:sym typeface="Merriweather"/>
              </a:rPr>
              <a:t>Citation:</a:t>
            </a:r>
            <a:endParaRPr b="1" sz="5257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257">
                <a:latin typeface="Merriweather"/>
                <a:ea typeface="Merriweather"/>
                <a:cs typeface="Merriweather"/>
                <a:sym typeface="Merriweather"/>
              </a:rPr>
              <a:t>Seo, J. S. (2015). Online Retail Data Set from UCI ML repo. Kaggle.com. https://doi.org/10.1057/dbm.2012.17)</a:t>
            </a:r>
            <a:endParaRPr sz="525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257">
                <a:latin typeface="Merriweather"/>
                <a:ea typeface="Merriweather"/>
                <a:cs typeface="Merriweather"/>
                <a:sym typeface="Merriweather"/>
              </a:rPr>
              <a:t>Chen, D. (2015). Online Retail [Dataset]. UCI Machine Learning Repository. https://doi.org/10.24432/C5BW33.</a:t>
            </a:r>
            <a:endParaRPr sz="525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b="1" lang="en" sz="5257" u="sng">
                <a:latin typeface="Merriweather"/>
                <a:ea typeface="Merriweather"/>
                <a:cs typeface="Merriweather"/>
                <a:sym typeface="Merriweather"/>
              </a:rPr>
              <a:t>Source:</a:t>
            </a:r>
            <a:endParaRPr b="1" sz="5257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75"/>
              <a:buFont typeface="Arial"/>
              <a:buNone/>
            </a:pPr>
            <a:r>
              <a:rPr lang="en" sz="5257">
                <a:latin typeface="Merriweather"/>
                <a:ea typeface="Merriweather"/>
                <a:cs typeface="Merriweather"/>
                <a:sym typeface="Merriweather"/>
              </a:rPr>
              <a:t>Dr Daqing Chen, Director: Public Analytics group. chend '@' lsbu.ac.uk, School of Engineering, London South Bank University, London SE1 0AA, UK</a:t>
            </a:r>
            <a:endParaRPr sz="525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Steps</a:t>
            </a:r>
            <a:endParaRPr/>
          </a:p>
        </p:txBody>
      </p:sp>
      <p:sp>
        <p:nvSpPr>
          <p:cNvPr id="896" name="Google Shape;896;p125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we’ll Be Covering in this project</a:t>
            </a:r>
            <a:endParaRPr/>
          </a:p>
        </p:txBody>
      </p:sp>
      <p:sp>
        <p:nvSpPr>
          <p:cNvPr id="897" name="Google Shape;897;p125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Data Loading and Inspection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Data Cleaning and Preprocessing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Feature Engineering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Feature Scaling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Unsupervised Learning 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8" name="Google Shape;898;p125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Dimensionality Reduction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Clustering Algorithms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Market Basket Analysis 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Things to Improve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b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Loading and Inspection</a:t>
            </a:r>
            <a:endParaRPr/>
          </a:p>
        </p:txBody>
      </p:sp>
      <p:sp>
        <p:nvSpPr>
          <p:cNvPr id="904" name="Google Shape;904;p126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26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00" y="1776000"/>
            <a:ext cx="8699999" cy="31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Preprocessing</a:t>
            </a:r>
            <a:endParaRPr/>
          </a:p>
        </p:txBody>
      </p:sp>
      <p:sp>
        <p:nvSpPr>
          <p:cNvPr id="912" name="Google Shape;912;p127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Handle Missing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for </a:t>
            </a:r>
            <a:r>
              <a:rPr lang="en"/>
              <a:t>data types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Cancelled invoices should be removed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for outliers</a:t>
            </a:r>
            <a:endParaRPr/>
          </a:p>
        </p:txBody>
      </p:sp>
      <p:sp>
        <p:nvSpPr>
          <p:cNvPr id="913" name="Google Shape;913;p127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27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</a:t>
            </a:r>
            <a:r>
              <a:rPr lang="en"/>
              <a:t>Stage 1</a:t>
            </a:r>
            <a:endParaRPr/>
          </a:p>
        </p:txBody>
      </p:sp>
      <p:pic>
        <p:nvPicPr>
          <p:cNvPr id="915" name="Google Shape;91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764000"/>
            <a:ext cx="4235999" cy="31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921" name="Google Shape;921;p128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</a:t>
            </a:r>
            <a:endParaRPr/>
          </a:p>
        </p:txBody>
      </p:sp>
      <p:sp>
        <p:nvSpPr>
          <p:cNvPr id="922" name="Google Shape;922;p128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923" name="Google Shape;923;p128" title="Screenshot 2026-01-22 23254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716" r="9716" t="0"/>
          <a:stretch/>
        </p:blipFill>
        <p:spPr>
          <a:xfrm>
            <a:off x="4836000" y="1983350"/>
            <a:ext cx="4079300" cy="2713200"/>
          </a:xfrm>
          <a:prstGeom prst="rect">
            <a:avLst/>
          </a:prstGeom>
        </p:spPr>
      </p:pic>
      <p:pic>
        <p:nvPicPr>
          <p:cNvPr id="924" name="Google Shape;924;p128" title="Screenshot 2026-01-22 233012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619" r="5610" t="0"/>
          <a:stretch/>
        </p:blipFill>
        <p:spPr>
          <a:xfrm>
            <a:off x="456400" y="1983350"/>
            <a:ext cx="3780299" cy="271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930" name="Google Shape;930;p129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931" name="Google Shape;931;p129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932" name="Google Shape;932;p129" title="Screenshot 2026-01-22 232618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71" l="0" r="0" t="2271"/>
          <a:stretch/>
        </p:blipFill>
        <p:spPr>
          <a:xfrm>
            <a:off x="4836000" y="1983350"/>
            <a:ext cx="4079300" cy="2713200"/>
          </a:xfrm>
          <a:prstGeom prst="rect">
            <a:avLst/>
          </a:prstGeom>
        </p:spPr>
      </p:pic>
      <p:pic>
        <p:nvPicPr>
          <p:cNvPr id="933" name="Google Shape;933;p129" title="Screenshot 2026-01-22 232608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244" r="2253" t="0"/>
          <a:stretch/>
        </p:blipFill>
        <p:spPr>
          <a:xfrm>
            <a:off x="456400" y="1983350"/>
            <a:ext cx="3780298" cy="27132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3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939" name="Google Shape;939;p130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</a:t>
            </a:r>
            <a:endParaRPr/>
          </a:p>
        </p:txBody>
      </p:sp>
      <p:sp>
        <p:nvSpPr>
          <p:cNvPr id="940" name="Google Shape;940;p130"/>
          <p:cNvSpPr txBox="1"/>
          <p:nvPr>
            <p:ph idx="3" type="body"/>
          </p:nvPr>
        </p:nvSpPr>
        <p:spPr>
          <a:xfrm>
            <a:off x="456400" y="1983350"/>
            <a:ext cx="38037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Recency Frequency and Monetary dataframe creation to prioritize marketing strategies.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Adding columns to RFM dataframe to improve 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1" name="Google Shape;94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0" y="1776000"/>
            <a:ext cx="4515602" cy="31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